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6" r:id="rId2"/>
    <p:sldId id="258" r:id="rId3"/>
    <p:sldId id="257" r:id="rId4"/>
    <p:sldId id="259" r:id="rId5"/>
    <p:sldId id="260" r:id="rId6"/>
    <p:sldId id="263" r:id="rId7"/>
    <p:sldId id="262" r:id="rId8"/>
    <p:sldId id="264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68280" autoAdjust="0"/>
  </p:normalViewPr>
  <p:slideViewPr>
    <p:cSldViewPr>
      <p:cViewPr>
        <p:scale>
          <a:sx n="100" d="100"/>
          <a:sy n="100" d="100"/>
        </p:scale>
        <p:origin x="-516" y="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2E90B-3372-44BC-B623-67361BAFA0FA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513AA1-FC71-4282-8C3D-B43E4114E16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513AA1-FC71-4282-8C3D-B43E4114E16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10E9F-1DB3-4207-88DB-43C3C390D1A7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0BEF25-72C2-4137-9AF7-E6D84F4F53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10E9F-1DB3-4207-88DB-43C3C390D1A7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0BEF25-72C2-4137-9AF7-E6D84F4F53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10E9F-1DB3-4207-88DB-43C3C390D1A7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0BEF25-72C2-4137-9AF7-E6D84F4F53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10E9F-1DB3-4207-88DB-43C3C390D1A7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0BEF25-72C2-4137-9AF7-E6D84F4F53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10E9F-1DB3-4207-88DB-43C3C390D1A7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0BEF25-72C2-4137-9AF7-E6D84F4F53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10E9F-1DB3-4207-88DB-43C3C390D1A7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0BEF25-72C2-4137-9AF7-E6D84F4F53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10E9F-1DB3-4207-88DB-43C3C390D1A7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0BEF25-72C2-4137-9AF7-E6D84F4F53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10E9F-1DB3-4207-88DB-43C3C390D1A7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0BEF25-72C2-4137-9AF7-E6D84F4F53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10E9F-1DB3-4207-88DB-43C3C390D1A7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0BEF25-72C2-4137-9AF7-E6D84F4F53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10E9F-1DB3-4207-88DB-43C3C390D1A7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0BEF25-72C2-4137-9AF7-E6D84F4F53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10E9F-1DB3-4207-88DB-43C3C390D1A7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0BEF25-72C2-4137-9AF7-E6D84F4F53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B710E9F-1DB3-4207-88DB-43C3C390D1A7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10BEF25-72C2-4137-9AF7-E6D84F4F53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12.jpe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2459502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166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Osteospermum_Flower_Power_Spider_Purple_2134px.jpg"/>
          <p:cNvPicPr>
            <a:picLocks noChangeAspect="1"/>
          </p:cNvPicPr>
          <p:nvPr/>
        </p:nvPicPr>
        <p:blipFill>
          <a:blip r:embed="rId2" cstate="print"/>
          <a:srcRect t="11705" b="6360"/>
          <a:stretch>
            <a:fillRect/>
          </a:stretch>
        </p:blipFill>
        <p:spPr>
          <a:xfrm>
            <a:off x="2157984" y="2313888"/>
            <a:ext cx="5766816" cy="4125012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276600" y="533400"/>
            <a:ext cx="3048000" cy="6858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6800" y="2895600"/>
            <a:ext cx="807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তোমার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পাশ্বে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যদি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440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মিটার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পরিধী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বিশিষ্ট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বৃত্তাকার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মাঠ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অভ্যন্তরে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যদি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বর্গাকার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পুকুর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তৈরি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তবে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পুকুরের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ক্ষেত্রফল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?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057400" y="533400"/>
            <a:ext cx="5181600" cy="12192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সকলকে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2133600"/>
            <a:ext cx="7772400" cy="4438996"/>
          </a:xfrm>
          <a:prstGeom prst="rect">
            <a:avLst/>
          </a:prstGeom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457200"/>
            <a:ext cx="7498080" cy="114300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66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পরিচিতি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38800" y="1600200"/>
            <a:ext cx="3294888" cy="41148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: ৯ম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: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গণিত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: ১৬ (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পরিমিতি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)</a:t>
            </a: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: ৫০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মিনিট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তারিখ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: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447800" y="2438400"/>
            <a:ext cx="3657600" cy="4663440"/>
          </a:xfrm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মোঃ ম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জিবুর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রহমান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সহকারী শিক্ষক (গণিত)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বড়শালঘর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ইউ,এম,এ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উচ্চ বিদ্যালয়,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দেবিদ্বার,কুমিল্লা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000" b="1" dirty="0" err="1" smtClean="0">
                <a:latin typeface="NikoshBAN" pitchFamily="2" charset="0"/>
                <a:cs typeface="NikoshBAN" pitchFamily="2" charset="0"/>
              </a:rPr>
              <a:t>ছবি</a:t>
            </a:r>
            <a:r>
              <a:rPr lang="en-US" sz="6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sz="6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latin typeface="NikoshBAN" pitchFamily="2" charset="0"/>
                <a:cs typeface="NikoshBAN" pitchFamily="2" charset="0"/>
              </a:rPr>
              <a:t>দেখে</a:t>
            </a:r>
            <a:r>
              <a:rPr lang="en-US" sz="6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6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latin typeface="NikoshBAN" pitchFamily="2" charset="0"/>
                <a:cs typeface="NikoshBAN" pitchFamily="2" charset="0"/>
              </a:rPr>
              <a:t>মনে</a:t>
            </a:r>
            <a:r>
              <a:rPr lang="en-US" sz="6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latin typeface="NikoshBAN" pitchFamily="2" charset="0"/>
                <a:cs typeface="NikoshBAN" pitchFamily="2" charset="0"/>
              </a:rPr>
              <a:t>হচ্ছে</a:t>
            </a:r>
            <a:r>
              <a:rPr lang="en-US" sz="6000" b="1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60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Cercle_de_l__Friendship_by_KinpatsuYasha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40176" y="1676400"/>
            <a:ext cx="4575024" cy="4575024"/>
          </a:xfrm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rcle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9186989">
            <a:off x="1523482" y="4243109"/>
            <a:ext cx="2692400" cy="24003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7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এগুলো</a:t>
            </a:r>
            <a:r>
              <a:rPr lang="en-US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কিসের</a:t>
            </a:r>
            <a:r>
              <a:rPr lang="en-US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ছবি</a:t>
            </a:r>
            <a:r>
              <a:rPr lang="en-US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?</a:t>
            </a:r>
            <a:endParaRPr lang="en-US" sz="7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000616020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257800" y="4200525"/>
            <a:ext cx="2085975" cy="2047875"/>
          </a:xfrm>
        </p:spPr>
      </p:pic>
      <p:pic>
        <p:nvPicPr>
          <p:cNvPr id="5" name="Picture 4" descr="Cercle&amp;Croix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8775" y="1600200"/>
            <a:ext cx="2333625" cy="2333625"/>
          </a:xfrm>
          <a:prstGeom prst="rect">
            <a:avLst/>
          </a:prstGeom>
        </p:spPr>
      </p:pic>
      <p:pic>
        <p:nvPicPr>
          <p:cNvPr id="6" name="Picture 5" descr="cercle-de-silence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5400" y="1600200"/>
            <a:ext cx="2362200" cy="2301458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 rot="19256625">
            <a:off x="2356192" y="5131414"/>
            <a:ext cx="609600" cy="76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2493336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endParaRPr lang="en-US" sz="36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r>
              <a:rPr lang="en-US" sz="7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বৃত্ত</a:t>
            </a:r>
            <a:r>
              <a:rPr lang="en-US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7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বৃত্ত</a:t>
            </a:r>
            <a:r>
              <a:rPr lang="en-US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কলার</a:t>
            </a:r>
            <a:r>
              <a:rPr lang="en-US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ক্ষেত্রফল</a:t>
            </a:r>
            <a:endParaRPr lang="en-US" sz="1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sz="80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শিখনফল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1447800" y="1905000"/>
            <a:ext cx="7498080" cy="2819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2800" b="1" i="0" u="none" strike="noStrike" kern="1200" cap="all" normalizeH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</a:t>
            </a:r>
            <a:r>
              <a:rPr kumimoji="0" lang="en-US" sz="2800" b="1" i="0" u="none" strike="noStrike" kern="1200" cap="all" normalizeH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১. </a:t>
            </a:r>
            <a:r>
              <a:rPr kumimoji="0" lang="en-US" sz="2800" b="1" i="0" u="none" strike="noStrike" kern="1200" cap="all" normalizeH="0" noProof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বৃত্তের</a:t>
            </a:r>
            <a:r>
              <a:rPr kumimoji="0" lang="en-US" sz="2800" b="1" i="0" u="none" strike="noStrike" kern="1200" cap="all" normalizeH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</a:t>
            </a:r>
            <a:r>
              <a:rPr kumimoji="0" lang="en-US" sz="2800" b="1" i="0" u="none" strike="noStrike" kern="1200" cap="all" normalizeH="0" noProof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পরিধি</a:t>
            </a:r>
            <a:r>
              <a:rPr kumimoji="0" lang="en-US" sz="2800" b="1" i="0" u="none" strike="noStrike" kern="1200" cap="all" normalizeH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ও </a:t>
            </a:r>
            <a:r>
              <a:rPr kumimoji="0" lang="en-US" sz="2800" b="1" i="0" u="none" strike="noStrike" kern="1200" cap="all" normalizeH="0" noProof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বৃত্তাংশের</a:t>
            </a:r>
            <a:r>
              <a:rPr kumimoji="0" lang="en-US" sz="2800" b="1" i="0" u="none" strike="noStrike" kern="1200" cap="all" normalizeH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</a:t>
            </a:r>
            <a:r>
              <a:rPr kumimoji="0" lang="en-US" sz="2800" b="1" i="0" u="none" strike="noStrike" kern="1200" cap="all" normalizeH="0" noProof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দৈর্ঘ্য</a:t>
            </a:r>
            <a:r>
              <a:rPr kumimoji="0" lang="en-US" sz="2800" b="1" i="0" u="none" strike="noStrike" kern="1200" cap="all" normalizeH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</a:t>
            </a:r>
            <a:r>
              <a:rPr kumimoji="0" lang="en-US" sz="2800" b="1" i="0" u="none" strike="noStrike" kern="1200" cap="all" normalizeH="0" noProof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নির্ণয়</a:t>
            </a:r>
            <a:r>
              <a:rPr kumimoji="0" lang="en-US" sz="2800" b="1" i="0" u="none" strike="noStrike" kern="1200" cap="all" normalizeH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</a:t>
            </a:r>
            <a:r>
              <a:rPr kumimoji="0" lang="en-US" sz="2800" b="1" i="0" u="none" strike="noStrike" kern="1200" cap="all" normalizeH="0" noProof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করতে</a:t>
            </a:r>
            <a:r>
              <a:rPr kumimoji="0" lang="en-US" sz="2800" b="1" i="0" u="none" strike="noStrike" kern="1200" cap="all" normalizeH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</a:t>
            </a:r>
            <a:r>
              <a:rPr kumimoji="0" lang="en-US" sz="2800" b="1" i="0" u="none" strike="noStrike" kern="1200" cap="all" normalizeH="0" noProof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পারবে</a:t>
            </a:r>
            <a:r>
              <a:rPr kumimoji="0" lang="en-US" sz="2800" b="1" i="0" u="none" strike="noStrike" kern="1200" cap="all" normalizeH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।</a:t>
            </a:r>
            <a:endParaRPr lang="en-US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2800" b="1" i="0" u="none" strike="noStrike" kern="1200" cap="all" normalizeH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২.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বৃত্তের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ক্ষেত্রফল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।</a:t>
            </a:r>
          </a:p>
          <a:p>
            <a:pPr lvl="0">
              <a:spcBef>
                <a:spcPct val="0"/>
              </a:spcBef>
              <a:buFont typeface="Wingdings" pitchFamily="2" charset="2"/>
              <a:buChar char="Ø"/>
              <a:defRPr/>
            </a:pP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৩.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বৃত্তের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ক্ষেত্র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অংশ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বিশেষের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ক্ষেত্রফল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বৃত্ত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   	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সম্পর্কিত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সমস্যার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।</a:t>
            </a:r>
            <a:endParaRPr kumimoji="0" lang="en-US" sz="2800" b="1" i="0" u="none" strike="noStrike" kern="1200" cap="all" normalizeH="0" noProof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38400" y="1676400"/>
            <a:ext cx="3048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20373855">
            <a:off x="2340510" y="2604725"/>
            <a:ext cx="384568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20373855">
            <a:off x="3235860" y="5019345"/>
            <a:ext cx="384568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image00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5200" y="908300"/>
            <a:ext cx="1990789" cy="1911100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 rot="5400000">
            <a:off x="4009231" y="1466056"/>
            <a:ext cx="838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4457700" y="1685925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495800" y="1600200"/>
            <a:ext cx="457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4495800" y="1590675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4572794" y="1543050"/>
            <a:ext cx="6088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4656931" y="1590675"/>
            <a:ext cx="59134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4762500" y="1619250"/>
            <a:ext cx="533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4876800" y="1657350"/>
            <a:ext cx="457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5067300" y="17526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4648200" y="1524000"/>
          <a:ext cx="217488" cy="304800"/>
        </p:xfrm>
        <a:graphic>
          <a:graphicData uri="http://schemas.openxmlformats.org/presentationml/2006/ole">
            <p:oleObj spid="_x0000_s22530" name="Equation" r:id="rId4" imgW="126720" imgH="177480" progId="Equation.3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066800" y="3094672"/>
            <a:ext cx="8077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আবার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ধরি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০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কেন্দ্র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বিশিষ্ট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বৃত্তের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ব্যাসার্ধ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r। AOB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বৃত্তকলা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ক্ষেত্রটি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AB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চাপের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দন্ডায়মান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কোণের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পরিমান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  । OB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লম্ব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OC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টানি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বৃত্তকলা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AOB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ক্ষেফল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               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পরিমান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  </a:t>
            </a: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বৃত্তকলা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BOC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ক্ষেফল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               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পরিমান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  </a:t>
            </a: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বৃত্তকলা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AOB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ক্ষেফল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               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পরিমান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বৃত্তকলা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BOC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ক্ষেফল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        </a:t>
            </a: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                                                      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পরিমান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                                           </a:t>
            </a:r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1752600" y="3429000"/>
          <a:ext cx="217488" cy="304800"/>
        </p:xfrm>
        <a:graphic>
          <a:graphicData uri="http://schemas.openxmlformats.org/presentationml/2006/ole">
            <p:oleObj spid="_x0000_s22531" name="Equation" r:id="rId5" imgW="126720" imgH="177480" progId="Equation.3">
              <p:embed/>
            </p:oleObj>
          </a:graphicData>
        </a:graphic>
      </p:graphicFrame>
      <p:cxnSp>
        <p:nvCxnSpPr>
          <p:cNvPr id="21" name="Straight Connector 20"/>
          <p:cNvCxnSpPr/>
          <p:nvPr/>
        </p:nvCxnSpPr>
        <p:spPr>
          <a:xfrm>
            <a:off x="1476375" y="4217987"/>
            <a:ext cx="2133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Equal 22"/>
          <p:cNvSpPr/>
          <p:nvPr/>
        </p:nvSpPr>
        <p:spPr>
          <a:xfrm>
            <a:off x="3733800" y="4114800"/>
            <a:ext cx="381000" cy="228600"/>
          </a:xfrm>
          <a:prstGeom prst="mathEqual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4181475" y="4714875"/>
          <a:ext cx="1828800" cy="685800"/>
        </p:xfrm>
        <a:graphic>
          <a:graphicData uri="http://schemas.openxmlformats.org/presentationml/2006/ole">
            <p:oleObj spid="_x0000_s22533" name="Equation" r:id="rId6" imgW="939600" imgH="431640" progId="Equation.3">
              <p:embed/>
            </p:oleObj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1143000" y="4076700"/>
          <a:ext cx="457200" cy="304800"/>
        </p:xfrm>
        <a:graphic>
          <a:graphicData uri="http://schemas.openxmlformats.org/presentationml/2006/ole">
            <p:oleObj spid="_x0000_s22534" name="Equation" r:id="rId7" imgW="139680" imgH="126720" progId="Equation.3">
              <p:embed/>
            </p:oleObj>
          </a:graphicData>
        </a:graphic>
      </p:graphicFrame>
      <p:sp>
        <p:nvSpPr>
          <p:cNvPr id="30" name="Equal 29"/>
          <p:cNvSpPr/>
          <p:nvPr/>
        </p:nvSpPr>
        <p:spPr>
          <a:xfrm>
            <a:off x="3733800" y="4876800"/>
            <a:ext cx="381000" cy="228600"/>
          </a:xfrm>
          <a:prstGeom prst="mathEqual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4191000" y="3905250"/>
          <a:ext cx="1828800" cy="685800"/>
        </p:xfrm>
        <a:graphic>
          <a:graphicData uri="http://schemas.openxmlformats.org/presentationml/2006/ole">
            <p:oleObj spid="_x0000_s22535" name="Equation" r:id="rId8" imgW="939600" imgH="431640" progId="Equation.3">
              <p:embed/>
            </p:oleObj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/>
        </p:nvGraphicFramePr>
        <p:xfrm>
          <a:off x="3867149" y="5410200"/>
          <a:ext cx="1438276" cy="1143000"/>
        </p:xfrm>
        <a:graphic>
          <a:graphicData uri="http://schemas.openxmlformats.org/presentationml/2006/ole">
            <p:oleObj spid="_x0000_s22536" name="Equation" r:id="rId9" imgW="825480" imgH="812520" progId="Equation.3">
              <p:embed/>
            </p:oleObj>
          </a:graphicData>
        </a:graphic>
      </p:graphicFrame>
      <p:sp>
        <p:nvSpPr>
          <p:cNvPr id="33" name="Multiply 32"/>
          <p:cNvSpPr/>
          <p:nvPr/>
        </p:nvSpPr>
        <p:spPr>
          <a:xfrm>
            <a:off x="6172200" y="4705350"/>
            <a:ext cx="304800" cy="533400"/>
          </a:xfrm>
          <a:prstGeom prst="mathMultiply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4267200" y="685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3352800" y="3808412"/>
            <a:ext cx="26670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3352800" y="2209800"/>
            <a:ext cx="2133600" cy="16002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3554" name="Equation" r:id="rId3" imgW="114120" imgH="215640" progId="Equation.3">
              <p:embed/>
            </p:oleObj>
          </a:graphicData>
        </a:graphic>
      </p:graphicFrame>
      <p:sp>
        <p:nvSpPr>
          <p:cNvPr id="6" name="Arc 5"/>
          <p:cNvSpPr/>
          <p:nvPr/>
        </p:nvSpPr>
        <p:spPr>
          <a:xfrm>
            <a:off x="3575299" y="1903002"/>
            <a:ext cx="2449307" cy="3535773"/>
          </a:xfrm>
          <a:prstGeom prst="arc">
            <a:avLst>
              <a:gd name="adj1" fmla="val 17320871"/>
              <a:gd name="adj2" fmla="val 1510590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/>
          <p:cNvSpPr/>
          <p:nvPr/>
        </p:nvSpPr>
        <p:spPr>
          <a:xfrm>
            <a:off x="3657600" y="3505200"/>
            <a:ext cx="228600" cy="609600"/>
          </a:xfrm>
          <a:prstGeom prst="arc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962275" y="36692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37454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486400" y="193571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 rot="19435969">
            <a:off x="3624353" y="2701458"/>
            <a:ext cx="1078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 </a:t>
            </a:r>
            <a:r>
              <a:rPr lang="en-US" dirty="0" err="1" smtClean="0"/>
              <a:t>সে,মি</a:t>
            </a:r>
            <a:endParaRPr lang="en-US" dirty="0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3962400" y="3505200"/>
          <a:ext cx="377371" cy="228600"/>
        </p:xfrm>
        <a:graphic>
          <a:graphicData uri="http://schemas.openxmlformats.org/presentationml/2006/ole">
            <p:oleObj spid="_x0000_s23555" name="Equation" r:id="rId4" imgW="253800" imgH="177480" progId="Equation.3">
              <p:embed/>
            </p:oleObj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1143000" y="5040868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উপরের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চিত্র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OAB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বৃত্তকলার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ক্ষেত্রফল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।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3886200" y="457200"/>
            <a:ext cx="2971800" cy="6096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48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4800" dirty="0">
              <a:solidFill>
                <a:schemeClr val="accent3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352800" y="533400"/>
            <a:ext cx="3124200" cy="10668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err="1" smtClean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000" dirty="0">
              <a:solidFill>
                <a:schemeClr val="bg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3657600"/>
            <a:ext cx="8001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বৃত্তের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ব্যাসার্ধ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r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পরিধি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?</a:t>
            </a:r>
          </a:p>
          <a:p>
            <a:pPr marL="342900" indent="-342900">
              <a:buAutoNum type="arabicPeriod"/>
            </a:pP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বৃত্তের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কেন্দ্রে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কোণ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উৎপন্ন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বিপরীত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দৈর্ঘ্যকে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?</a:t>
            </a:r>
          </a:p>
          <a:p>
            <a:pPr marL="342900" indent="-342900">
              <a:buAutoNum type="arabicPeriod"/>
            </a:pP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চাপ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দ্বারা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উৎপন্ন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কেন্দ্রস্থ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কোণ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কার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সমানুপাতিক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?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431</TotalTime>
  <Words>220</Words>
  <Application>Microsoft Office PowerPoint</Application>
  <PresentationFormat>On-screen Show (4:3)</PresentationFormat>
  <Paragraphs>43</Paragraphs>
  <Slides>11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Solstice</vt:lpstr>
      <vt:lpstr>Equation</vt:lpstr>
      <vt:lpstr>স্বাগতম</vt:lpstr>
      <vt:lpstr>পরিচিতি</vt:lpstr>
      <vt:lpstr>ছবি গুলো দেখে কি মনে হচ্ছে?</vt:lpstr>
      <vt:lpstr>এগুলো কিসের ছবি?</vt:lpstr>
      <vt:lpstr>Slide 5</vt:lpstr>
      <vt:lpstr>শিখনফল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MCTI</dc:creator>
  <cp:lastModifiedBy>Majib</cp:lastModifiedBy>
  <cp:revision>56</cp:revision>
  <dcterms:created xsi:type="dcterms:W3CDTF">2014-06-03T17:59:38Z</dcterms:created>
  <dcterms:modified xsi:type="dcterms:W3CDTF">2017-10-03T19:36:48Z</dcterms:modified>
</cp:coreProperties>
</file>